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1" r:id="rId2"/>
    <p:sldId id="269" r:id="rId3"/>
    <p:sldId id="270" r:id="rId4"/>
    <p:sldId id="271" r:id="rId5"/>
    <p:sldId id="290" r:id="rId6"/>
    <p:sldId id="280" r:id="rId7"/>
    <p:sldId id="272" r:id="rId8"/>
    <p:sldId id="276" r:id="rId9"/>
    <p:sldId id="277" r:id="rId10"/>
    <p:sldId id="278" r:id="rId11"/>
    <p:sldId id="288" r:id="rId12"/>
    <p:sldId id="289" r:id="rId13"/>
    <p:sldId id="275" r:id="rId14"/>
    <p:sldId id="281" r:id="rId15"/>
    <p:sldId id="282" r:id="rId16"/>
    <p:sldId id="283" r:id="rId17"/>
    <p:sldId id="284" r:id="rId18"/>
    <p:sldId id="285" r:id="rId19"/>
    <p:sldId id="286" r:id="rId20"/>
    <p:sldId id="28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461A1-DB0F-435E-BA1B-E3CD124BEFE3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ADF60-2647-4258-BAB3-B8273CB34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89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27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65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55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4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05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92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1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74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64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32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08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13263" t="14815" r="14514" b="20123"/>
          <a:stretch/>
        </p:blipFill>
        <p:spPr>
          <a:xfrm>
            <a:off x="5604933" y="110067"/>
            <a:ext cx="6299073" cy="31919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13263" t="14568" r="14445" b="4445"/>
          <a:stretch/>
        </p:blipFill>
        <p:spPr>
          <a:xfrm>
            <a:off x="5604933" y="3302000"/>
            <a:ext cx="6299073" cy="34626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87794" y="897178"/>
            <a:ext cx="25635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體驗茶之美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續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tea_views.jsp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13458" y="2684962"/>
            <a:ext cx="3516207" cy="31085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簡單的茶歷史介紹文案，利用</a:t>
            </a:r>
            <a:r>
              <a:rPr lang="en-US" altLang="zh-TW" sz="2800" dirty="0" smtClean="0"/>
              <a:t>CSS3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float</a:t>
            </a:r>
            <a:r>
              <a:rPr lang="zh-TW" altLang="en-US" sz="2800" dirty="0" smtClean="0"/>
              <a:t>語法達成文繞圖效果；</a:t>
            </a:r>
            <a:r>
              <a:rPr lang="en-US" altLang="zh-TW" sz="2800" dirty="0" smtClean="0"/>
              <a:t>background-color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opacity</a:t>
            </a:r>
            <a:r>
              <a:rPr lang="zh-TW" altLang="en-US" sz="2800" dirty="0" smtClean="0"/>
              <a:t>調至淡化，使整體文案較為簡潔俐落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586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-1" t="14159" r="107"/>
          <a:stretch/>
        </p:blipFill>
        <p:spPr>
          <a:xfrm>
            <a:off x="858764" y="977039"/>
            <a:ext cx="10427303" cy="57375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47286" y="165953"/>
            <a:ext cx="44502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結帳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成功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check_out_ok.jsp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09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1605" b="7408"/>
          <a:stretch/>
        </p:blipFill>
        <p:spPr>
          <a:xfrm>
            <a:off x="201594" y="1388532"/>
            <a:ext cx="11671609" cy="53170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80082" y="140553"/>
            <a:ext cx="45146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歷史清單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orders_history.jsp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zh-TW" altLang="en-US" sz="2000" b="1" dirty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可檢視</a:t>
            </a:r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會員歷史訂單紀錄，點擊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檢視清單</a:t>
            </a:r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可進入個別的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訂單明細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676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34667" y="140553"/>
            <a:ext cx="38054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訂單明細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order_list.jsp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1975" r="70"/>
          <a:stretch/>
        </p:blipFill>
        <p:spPr>
          <a:xfrm>
            <a:off x="1092199" y="1447707"/>
            <a:ext cx="10354734" cy="51305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7755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*除可</a:t>
            </a:r>
            <a:r>
              <a:rPr lang="zh-TW" altLang="en-US" sz="2000" b="1" dirty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檢視</a:t>
            </a:r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會員訂單詳細記錄，還可知道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付款的處理狀態</a:t>
            </a:r>
            <a:r>
              <a:rPr lang="zh-TW" altLang="en-US" sz="20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，付款方式若為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</a:t>
            </a:r>
            <a:r>
              <a:rPr lang="zh-TW" altLang="en-US" sz="20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還可做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轉帳作業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56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6875" t="12964" r="17709" b="5679"/>
          <a:stretch/>
        </p:blipFill>
        <p:spPr>
          <a:xfrm>
            <a:off x="6726878" y="648868"/>
            <a:ext cx="4858627" cy="29210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8750" t="12839" r="10347" b="10617"/>
          <a:stretch/>
        </p:blipFill>
        <p:spPr>
          <a:xfrm>
            <a:off x="6726878" y="3850621"/>
            <a:ext cx="4912349" cy="292100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50626" y="83807"/>
            <a:ext cx="40173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EZship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超商物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流雲端串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9861" t="12592" r="10972" b="11605"/>
          <a:stretch/>
        </p:blipFill>
        <p:spPr>
          <a:xfrm>
            <a:off x="736600" y="640359"/>
            <a:ext cx="4858627" cy="2919119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 flipH="1">
            <a:off x="1405466" y="2290280"/>
            <a:ext cx="975651" cy="5968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34335" y="4153603"/>
            <a:ext cx="5431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選好付款方式後，貨運方式</a:t>
            </a:r>
            <a:r>
              <a:rPr lang="en-US" altLang="zh-TW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超商取貨</a:t>
            </a:r>
            <a:endParaRPr lang="zh-TW" altLang="en-US" sz="2400" b="1" dirty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7562" y="4862726"/>
            <a:ext cx="5864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按下此鍵跳轉至</a:t>
            </a:r>
            <a:r>
              <a:rPr lang="en-US" altLang="zh-TW" sz="2400" b="1" dirty="0" err="1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EZship</a:t>
            </a:r>
            <a:r>
              <a:rPr lang="zh-TW" altLang="en-US" sz="24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流系統選擇超商</a:t>
            </a:r>
            <a:endParaRPr lang="zh-TW" altLang="en-US" sz="2400" b="1" dirty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7562" y="5559244"/>
            <a:ext cx="6269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選擇之後貨運地址處順利</a:t>
            </a:r>
            <a:r>
              <a:rPr lang="zh-TW" altLang="en-US" sz="24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帶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出超商地址資料</a:t>
            </a:r>
            <a:endParaRPr lang="zh-TW" altLang="en-US" sz="2400" b="1" dirty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5"/>
          <a:srcRect l="11667" t="72345" r="83680" b="24569"/>
          <a:stretch/>
        </p:blipFill>
        <p:spPr>
          <a:xfrm>
            <a:off x="838199" y="2931469"/>
            <a:ext cx="567267" cy="211666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 flipV="1">
            <a:off x="1227739" y="2348279"/>
            <a:ext cx="6450287" cy="672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857067" y="3366875"/>
            <a:ext cx="2406519" cy="2635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049983" y="2002396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1070" y="2806469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0755063" y="3136042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8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278" t="22346" r="11527"/>
          <a:stretch/>
        </p:blipFill>
        <p:spPr>
          <a:xfrm>
            <a:off x="105835" y="1392785"/>
            <a:ext cx="5338232" cy="25681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0903" t="12469" r="16928" b="3951"/>
          <a:stretch/>
        </p:blipFill>
        <p:spPr>
          <a:xfrm>
            <a:off x="6237925" y="1392786"/>
            <a:ext cx="5699325" cy="26528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9861" t="13580" r="11319" b="30741"/>
          <a:stretch/>
        </p:blipFill>
        <p:spPr>
          <a:xfrm>
            <a:off x="105835" y="4168991"/>
            <a:ext cx="5338232" cy="256810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t="11605" b="7408"/>
          <a:stretch/>
        </p:blipFill>
        <p:spPr>
          <a:xfrm>
            <a:off x="6299947" y="4151714"/>
            <a:ext cx="5637303" cy="25681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51124" y="83807"/>
            <a:ext cx="34163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歐付寶金流雲端串接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23173" y="2819400"/>
            <a:ext cx="723027" cy="25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682744" y="3691465"/>
            <a:ext cx="618323" cy="201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266080" y="6536267"/>
            <a:ext cx="5654987" cy="225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315809" y="6411976"/>
            <a:ext cx="1061694" cy="2485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726073" y="3839288"/>
            <a:ext cx="723027" cy="25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1195785" y="2971127"/>
            <a:ext cx="2481241" cy="78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5543170" y="2971127"/>
            <a:ext cx="657507" cy="20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477934" y="5723467"/>
            <a:ext cx="759991" cy="13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>
            <a:off x="5543337" y="3920421"/>
            <a:ext cx="657340" cy="462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05835" y="663978"/>
            <a:ext cx="11964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TW" altLang="en-US" sz="20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付款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方式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信用卡      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送出訂單       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進入信用卡付款</a:t>
            </a:r>
            <a:r>
              <a:rPr lang="zh-TW" altLang="en-US" sz="2000" dirty="0">
                <a:solidFill>
                  <a:srgbClr val="FF0000"/>
                </a:solidFill>
              </a:rPr>
              <a:t>，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輸入測試卡資料</a:t>
            </a:r>
            <a:r>
              <a:rPr lang="zh-TW" altLang="en-US" sz="20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後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下一步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出現付款成功提示</a:t>
            </a:r>
            <a:r>
              <a:rPr lang="zh-TW" altLang="en-US" sz="2000" dirty="0">
                <a:solidFill>
                  <a:srgbClr val="FF0000"/>
                </a:solidFill>
              </a:rPr>
              <a:t>，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點擊按鍵跳轉至歷史訂單      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最後一筆即是剛成立的信用卡付款訂單</a:t>
            </a:r>
            <a:endParaRPr lang="zh-TW" altLang="en-US" sz="2000" b="1" dirty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11829" y="3133694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423744" y="3132855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2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849840" y="2941224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559199" y="6085300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4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854963" y="6333882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5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9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67019" y="185034"/>
            <a:ext cx="52236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通知已轉帳之功能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)&lt;</a:t>
            </a:r>
            <a:r>
              <a:rPr lang="en-US" altLang="zh-TW" sz="28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208" t="22468" r="11528" b="741"/>
          <a:stretch/>
        </p:blipFill>
        <p:spPr>
          <a:xfrm>
            <a:off x="1210732" y="1282257"/>
            <a:ext cx="9558868" cy="527561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302677" y="4055532"/>
            <a:ext cx="601389" cy="160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167943" y="6304787"/>
            <a:ext cx="736856" cy="306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94162" y="3920064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822229" y="6203560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2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選好貨運方式後，付款方式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:ATM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      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送出訂單進入結帳成功頁面       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633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2099"/>
          <a:stretch/>
        </p:blipFill>
        <p:spPr>
          <a:xfrm>
            <a:off x="901020" y="1375414"/>
            <a:ext cx="10393513" cy="51390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70285" y="151026"/>
            <a:ext cx="52236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通知已轉帳之功能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)&lt;</a:t>
            </a:r>
            <a:r>
              <a:rPr lang="en-US" altLang="zh-TW" sz="28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橢圓 5"/>
          <p:cNvSpPr/>
          <p:nvPr/>
        </p:nvSpPr>
        <p:spPr>
          <a:xfrm>
            <a:off x="5684689" y="2099731"/>
            <a:ext cx="1181778" cy="5926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*結帳成功後進入歷史訂單頁面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9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1034664" y="1460497"/>
            <a:ext cx="10210896" cy="50629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28049" y="75340"/>
            <a:ext cx="52236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通知已轉帳之功能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)&lt;</a:t>
            </a:r>
            <a:r>
              <a:rPr lang="en-US" altLang="zh-TW" sz="28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橢圓 5"/>
          <p:cNvSpPr/>
          <p:nvPr/>
        </p:nvSpPr>
        <p:spPr>
          <a:xfrm>
            <a:off x="1034664" y="5916168"/>
            <a:ext cx="10410444" cy="376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201657" y="5916167"/>
            <a:ext cx="991277" cy="376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*最後一筆即是剛成立欲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轉帳的訂單，點擊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檢視明細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進入訂單明細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14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2222"/>
          <a:stretch/>
        </p:blipFill>
        <p:spPr>
          <a:xfrm>
            <a:off x="1134533" y="1309370"/>
            <a:ext cx="10363200" cy="51168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80496" y="26902"/>
            <a:ext cx="52236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通知已轉帳之功能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)&lt;</a:t>
            </a:r>
            <a:r>
              <a:rPr lang="en-US" altLang="zh-TW" sz="28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橢圓 5"/>
          <p:cNvSpPr/>
          <p:nvPr/>
        </p:nvSpPr>
        <p:spPr>
          <a:xfrm>
            <a:off x="914399" y="3217330"/>
            <a:ext cx="1346200" cy="2370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378199" y="2827867"/>
            <a:ext cx="1346200" cy="3555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*處理狀態為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新訂單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尚未轉帳，點擊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通知已轉帳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進入轉帳頁面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392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3086"/>
          <a:stretch/>
        </p:blipFill>
        <p:spPr>
          <a:xfrm>
            <a:off x="770466" y="1506877"/>
            <a:ext cx="10651067" cy="52071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84162" y="83807"/>
            <a:ext cx="52236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通知已轉帳之功能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)&lt;</a:t>
            </a:r>
            <a:r>
              <a:rPr lang="en-US" altLang="zh-TW" sz="28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橢圓 5"/>
          <p:cNvSpPr/>
          <p:nvPr/>
        </p:nvSpPr>
        <p:spPr>
          <a:xfrm>
            <a:off x="770466" y="5672668"/>
            <a:ext cx="330201" cy="330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85800" y="3488267"/>
            <a:ext cx="2286000" cy="3555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100667" y="5672668"/>
            <a:ext cx="330201" cy="3302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*輸入欲轉帳銀行的相關資料後送出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15534" y="6334422"/>
            <a:ext cx="1896533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點擊清除輸入項資料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032933" y="6045200"/>
            <a:ext cx="558800" cy="289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237712" y="5825254"/>
            <a:ext cx="1809355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smtClean="0">
                <a:solidFill>
                  <a:srgbClr val="FF0000"/>
                </a:solidFill>
              </a:rPr>
              <a:t>點擊即帶入轉帳資料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1532467" y="5884333"/>
            <a:ext cx="618066" cy="338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910166" y="1611035"/>
            <a:ext cx="1623477" cy="7386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訂單編號為主鍵值</a:t>
            </a:r>
            <a:r>
              <a:rPr lang="en-US" altLang="zh-TW" sz="1400" dirty="0" smtClean="0">
                <a:solidFill>
                  <a:srgbClr val="FF0000"/>
                </a:solidFill>
              </a:rPr>
              <a:t>(Primary Key)</a:t>
            </a:r>
            <a:r>
              <a:rPr lang="zh-TW" altLang="en-US" sz="1400" dirty="0" smtClean="0">
                <a:solidFill>
                  <a:srgbClr val="FF0000"/>
                </a:solidFill>
              </a:rPr>
              <a:t>所以不得修改</a:t>
            </a:r>
            <a:r>
              <a:rPr lang="zh-TW" altLang="en-US" sz="1400" dirty="0">
                <a:solidFill>
                  <a:srgbClr val="FF0000"/>
                </a:solidFill>
              </a:rPr>
              <a:t>！</a:t>
            </a:r>
          </a:p>
        </p:txBody>
      </p:sp>
      <p:cxnSp>
        <p:nvCxnSpPr>
          <p:cNvPr id="22" name="直線單箭頭接點 21"/>
          <p:cNvCxnSpPr/>
          <p:nvPr/>
        </p:nvCxnSpPr>
        <p:spPr>
          <a:xfrm flipH="1" flipV="1">
            <a:off x="1710267" y="2413198"/>
            <a:ext cx="28182" cy="11439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3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14568" b="4321"/>
          <a:stretch/>
        </p:blipFill>
        <p:spPr>
          <a:xfrm>
            <a:off x="978191" y="1701801"/>
            <a:ext cx="10578809" cy="4876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64858" y="216757"/>
            <a:ext cx="30989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會員登入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065373" y="887568"/>
            <a:ext cx="588433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亦是利用</a:t>
            </a:r>
            <a:r>
              <a:rPr lang="en-US" altLang="zh-TW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AJAX</a:t>
            </a:r>
            <a:r>
              <a:rPr lang="zh-TW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非同步請求外掛</a:t>
            </a:r>
            <a:r>
              <a:rPr lang="en-US" altLang="zh-TW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fancybox</a:t>
            </a:r>
            <a:r>
              <a:rPr lang="zh-TW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做出的燈箱效果</a:t>
            </a:r>
          </a:p>
          <a:p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7667" y="3325968"/>
            <a:ext cx="24384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帳號、密碼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、驗證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碼等資料需皆需符合後端商業邏輯檢查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3513667" y="3395133"/>
            <a:ext cx="677333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3513667" y="3787633"/>
            <a:ext cx="677333" cy="157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3496733" y="4059281"/>
            <a:ext cx="694267" cy="809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731933" y="4943102"/>
            <a:ext cx="2438400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驗證碼利用</a:t>
            </a:r>
            <a:r>
              <a:rPr lang="en-US" altLang="zh-TW" b="1" dirty="0" err="1">
                <a:solidFill>
                  <a:srgbClr val="FF0000"/>
                </a:solidFill>
              </a:rPr>
              <a:t>Math.random</a:t>
            </a:r>
            <a:r>
              <a:rPr lang="en-US" altLang="zh-TW" b="1" dirty="0" smtClean="0">
                <a:solidFill>
                  <a:srgbClr val="FF0000"/>
                </a:solidFill>
              </a:rPr>
              <a:t>()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亂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數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產生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，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使用者辨識不清時可更換至辨識清楚再輸入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6426926" y="4140201"/>
            <a:ext cx="653384" cy="8639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4197"/>
          <a:stretch/>
        </p:blipFill>
        <p:spPr>
          <a:xfrm>
            <a:off x="635000" y="1372922"/>
            <a:ext cx="11049000" cy="53326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47663" y="67732"/>
            <a:ext cx="52236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通知已轉帳之功能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)&lt;</a:t>
            </a:r>
            <a:r>
              <a:rPr lang="en-US" altLang="zh-TW" sz="28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橢圓 5"/>
          <p:cNvSpPr/>
          <p:nvPr/>
        </p:nvSpPr>
        <p:spPr>
          <a:xfrm>
            <a:off x="3488267" y="3208867"/>
            <a:ext cx="1591731" cy="3555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65664" y="3632863"/>
            <a:ext cx="4174069" cy="3555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zh-TW" altLang="en-US" sz="20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處理狀態為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已轉帳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，付款方式下方會顯示轉帳銀行的相關資訊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812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3252" b="-123"/>
          <a:stretch/>
        </p:blipFill>
        <p:spPr>
          <a:xfrm>
            <a:off x="487910" y="1075267"/>
            <a:ext cx="11365424" cy="558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09348" y="156552"/>
            <a:ext cx="34685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會員註冊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左右大括弧 22"/>
          <p:cNvSpPr/>
          <p:nvPr/>
        </p:nvSpPr>
        <p:spPr>
          <a:xfrm>
            <a:off x="1398095" y="2497664"/>
            <a:ext cx="3064933" cy="3894667"/>
          </a:xfrm>
          <a:prstGeom prst="bracePair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198533" y="5234272"/>
            <a:ext cx="4775200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帳號、密碼、確認密碼、驗證碼等資料需皆需符合後端商業邏輯檢查後才會寫至後端資料庫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4314314" y="5516978"/>
            <a:ext cx="808019" cy="1218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2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26597" t="30864" r="28750" b="23457"/>
          <a:stretch/>
        </p:blipFill>
        <p:spPr>
          <a:xfrm>
            <a:off x="304800" y="3547533"/>
            <a:ext cx="4899661" cy="281940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2639" t="8889" r="57222" b="88766"/>
          <a:stretch/>
        </p:blipFill>
        <p:spPr>
          <a:xfrm>
            <a:off x="1570902" y="2980268"/>
            <a:ext cx="2367456" cy="3080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278" t="11358" r="43888" b="13950"/>
          <a:stretch/>
        </p:blipFill>
        <p:spPr>
          <a:xfrm>
            <a:off x="5904152" y="800101"/>
            <a:ext cx="5705738" cy="4360334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1" t="12240" r="39476" b="61976"/>
          <a:stretch/>
        </p:blipFill>
        <p:spPr>
          <a:xfrm>
            <a:off x="5904151" y="5160435"/>
            <a:ext cx="5705739" cy="153246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l="25695" t="9013" r="62917" b="88642"/>
          <a:stretch/>
        </p:blipFill>
        <p:spPr>
          <a:xfrm>
            <a:off x="7007256" y="178040"/>
            <a:ext cx="3499530" cy="405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0925" y="492880"/>
            <a:ext cx="4438202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Servlet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</a:t>
            </a:r>
            <a:endParaRPr lang="en-US" altLang="zh-TW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登入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(LoginServlet.java)</a:t>
            </a:r>
          </a:p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與註冊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(RegisterServlet.java)</a:t>
            </a:r>
          </a:p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的商業邏輯檢查</a:t>
            </a:r>
          </a:p>
        </p:txBody>
      </p:sp>
    </p:spTree>
    <p:extLst>
      <p:ext uri="{BB962C8B-B14F-4D97-AF65-F5344CB8AC3E}">
        <p14:creationId xmlns:p14="http://schemas.microsoft.com/office/powerpoint/2010/main" val="49250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557212"/>
            <a:ext cx="11201400" cy="63007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29228" y="0"/>
            <a:ext cx="68723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身份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登入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身份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部分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網頁的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 6"/>
          <p:cNvSpPr/>
          <p:nvPr/>
        </p:nvSpPr>
        <p:spPr>
          <a:xfrm>
            <a:off x="728133" y="1151467"/>
            <a:ext cx="889000" cy="2509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520640" y="1111824"/>
            <a:ext cx="982133" cy="33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484906" y="1111824"/>
            <a:ext cx="1053227" cy="33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993839" y="1614048"/>
            <a:ext cx="982133" cy="223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8336307" y="1639449"/>
            <a:ext cx="1247960" cy="256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09174" y="4450382"/>
            <a:ext cx="1188693" cy="274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387108" y="4392265"/>
            <a:ext cx="1188693" cy="274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4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59052" y="83929"/>
            <a:ext cx="34214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500" t="14568" b="6666"/>
          <a:stretch/>
        </p:blipFill>
        <p:spPr>
          <a:xfrm>
            <a:off x="253999" y="962332"/>
            <a:ext cx="11831557" cy="566706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19861" t="40247" r="77847" b="56543"/>
          <a:stretch/>
        </p:blipFill>
        <p:spPr>
          <a:xfrm>
            <a:off x="2125137" y="2823895"/>
            <a:ext cx="279401" cy="220135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2032000" y="3750053"/>
            <a:ext cx="340790" cy="29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2399243" y="2728778"/>
            <a:ext cx="279401" cy="78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652191" y="2479391"/>
            <a:ext cx="1242476" cy="11695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002060"/>
                </a:solidFill>
              </a:rPr>
              <a:t>滑鼠滑進會睜眼顯示密碼</a:t>
            </a:r>
            <a:r>
              <a:rPr lang="zh-TW" altLang="en-US" sz="1400" b="1" dirty="0">
                <a:solidFill>
                  <a:srgbClr val="002060"/>
                </a:solidFill>
              </a:rPr>
              <a:t>、</a:t>
            </a:r>
            <a:r>
              <a:rPr lang="zh-TW" altLang="en-US" sz="1400" dirty="0" smtClean="0">
                <a:solidFill>
                  <a:srgbClr val="002060"/>
                </a:solidFill>
              </a:rPr>
              <a:t>滑鼠滑出會閉眼隱藏密碼</a:t>
            </a:r>
            <a:endParaRPr lang="zh-TW" altLang="en-US" sz="1400" dirty="0">
              <a:solidFill>
                <a:srgbClr val="00206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321861" y="2271756"/>
            <a:ext cx="7406" cy="301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32867" y="1473215"/>
            <a:ext cx="2106076" cy="7386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002060"/>
                </a:solidFill>
              </a:rPr>
              <a:t>帳號為主鍵值</a:t>
            </a:r>
            <a:r>
              <a:rPr lang="en-US" altLang="zh-TW" sz="1400" dirty="0">
                <a:solidFill>
                  <a:srgbClr val="FF0000"/>
                </a:solidFill>
              </a:rPr>
              <a:t>(Primary Key)</a:t>
            </a:r>
            <a:r>
              <a:rPr lang="zh-TW" altLang="en-US" sz="1400" dirty="0" smtClean="0">
                <a:solidFill>
                  <a:srgbClr val="002060"/>
                </a:solidFill>
              </a:rPr>
              <a:t>所以設定為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readonly</a:t>
            </a:r>
            <a:r>
              <a:rPr lang="zh-TW" altLang="en-US" sz="1400" dirty="0" smtClean="0">
                <a:solidFill>
                  <a:srgbClr val="002060"/>
                </a:solidFill>
              </a:rPr>
              <a:t>不可更改</a:t>
            </a:r>
            <a:r>
              <a:rPr lang="zh-TW" altLang="en-US" sz="1400" dirty="0">
                <a:solidFill>
                  <a:srgbClr val="002060"/>
                </a:solidFill>
              </a:rPr>
              <a:t>！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2040467" y="4100795"/>
            <a:ext cx="1242476" cy="18158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002060"/>
                </a:solidFill>
              </a:rPr>
              <a:t>修改密碼的</a:t>
            </a:r>
            <a:r>
              <a:rPr lang="en-US" altLang="zh-TW" sz="1400" dirty="0" smtClean="0">
                <a:solidFill>
                  <a:srgbClr val="002060"/>
                </a:solidFill>
              </a:rPr>
              <a:t>form</a:t>
            </a:r>
            <a:r>
              <a:rPr lang="zh-TW" altLang="en-US" sz="1400" dirty="0" smtClean="0">
                <a:solidFill>
                  <a:srgbClr val="002060"/>
                </a:solidFill>
              </a:rPr>
              <a:t>欄位預設是關閉，欲修改密碼需勾選修改密碼後才會開啟修改密碼的</a:t>
            </a:r>
            <a:r>
              <a:rPr lang="en-US" altLang="zh-TW" sz="1400" dirty="0" smtClean="0">
                <a:solidFill>
                  <a:srgbClr val="002060"/>
                </a:solidFill>
              </a:rPr>
              <a:t>form</a:t>
            </a:r>
            <a:r>
              <a:rPr lang="zh-TW" altLang="en-US" sz="1400" dirty="0">
                <a:solidFill>
                  <a:srgbClr val="002060"/>
                </a:solidFill>
              </a:rPr>
              <a:t>欄位</a:t>
            </a:r>
          </a:p>
        </p:txBody>
      </p:sp>
      <p:sp>
        <p:nvSpPr>
          <p:cNvPr id="30" name="右大括弧 29"/>
          <p:cNvSpPr/>
          <p:nvPr/>
        </p:nvSpPr>
        <p:spPr>
          <a:xfrm>
            <a:off x="1793872" y="3507552"/>
            <a:ext cx="101600" cy="367316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2008719" y="3064166"/>
            <a:ext cx="643472" cy="215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1844672" y="2765600"/>
            <a:ext cx="280465" cy="277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133599" y="2782631"/>
            <a:ext cx="280465" cy="277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4"/>
          <a:srcRect l="32500" t="44444" r="25555" b="46667"/>
          <a:stretch/>
        </p:blipFill>
        <p:spPr>
          <a:xfrm>
            <a:off x="4929726" y="2040468"/>
            <a:ext cx="5113867" cy="609600"/>
          </a:xfrm>
          <a:prstGeom prst="rect">
            <a:avLst/>
          </a:prstGeom>
        </p:spPr>
      </p:pic>
      <p:cxnSp>
        <p:nvCxnSpPr>
          <p:cNvPr id="37" name="直線單箭頭接點 36"/>
          <p:cNvCxnSpPr/>
          <p:nvPr/>
        </p:nvCxnSpPr>
        <p:spPr>
          <a:xfrm>
            <a:off x="2414064" y="2013853"/>
            <a:ext cx="2649003" cy="4182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9220199" y="2180296"/>
            <a:ext cx="823393" cy="251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5"/>
          <a:srcRect l="24305" t="38765" r="27222" b="20864"/>
          <a:stretch/>
        </p:blipFill>
        <p:spPr>
          <a:xfrm>
            <a:off x="7016956" y="3394468"/>
            <a:ext cx="4726291" cy="2214179"/>
          </a:xfrm>
          <a:prstGeom prst="rect">
            <a:avLst/>
          </a:prstGeom>
        </p:spPr>
      </p:pic>
      <p:cxnSp>
        <p:nvCxnSpPr>
          <p:cNvPr id="41" name="直線單箭頭接點 40"/>
          <p:cNvCxnSpPr/>
          <p:nvPr/>
        </p:nvCxnSpPr>
        <p:spPr>
          <a:xfrm>
            <a:off x="3799415" y="3417642"/>
            <a:ext cx="3312585" cy="324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6"/>
          <a:srcRect l="24583" t="33951" r="43750" b="40000"/>
          <a:stretch/>
        </p:blipFill>
        <p:spPr>
          <a:xfrm>
            <a:off x="3424986" y="4975722"/>
            <a:ext cx="3153613" cy="1459239"/>
          </a:xfrm>
          <a:prstGeom prst="rect">
            <a:avLst/>
          </a:prstGeom>
        </p:spPr>
      </p:pic>
      <p:cxnSp>
        <p:nvCxnSpPr>
          <p:cNvPr id="45" name="直線單箭頭接點 44"/>
          <p:cNvCxnSpPr/>
          <p:nvPr/>
        </p:nvCxnSpPr>
        <p:spPr>
          <a:xfrm>
            <a:off x="3366548" y="4587837"/>
            <a:ext cx="340790" cy="29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6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12000"/>
          <a:stretch/>
        </p:blipFill>
        <p:spPr>
          <a:xfrm>
            <a:off x="431834" y="1286632"/>
            <a:ext cx="8622842" cy="47624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t="12000"/>
          <a:stretch/>
        </p:blipFill>
        <p:spPr>
          <a:xfrm>
            <a:off x="504225" y="1286633"/>
            <a:ext cx="8622842" cy="4762417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>
            <a:off x="7816620" y="2429933"/>
            <a:ext cx="1716846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633240" y="209925"/>
            <a:ext cx="55766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產品清單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小購物車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small_cart.jsp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533466" y="1062408"/>
            <a:ext cx="2235201" cy="50783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滑進小購物車圖示時，也做了</a:t>
            </a:r>
            <a:r>
              <a:rPr lang="en-US" altLang="zh-TW" sz="2400" dirty="0"/>
              <a:t>Ajax</a:t>
            </a:r>
            <a:r>
              <a:rPr lang="zh-TW" altLang="en-US" sz="2400" dirty="0"/>
              <a:t>非同步請求，簡單顯示一下已加入購物車的產品清單，滑出圖示後就會在兩秒內</a:t>
            </a:r>
            <a:r>
              <a:rPr lang="en-US" altLang="zh-TW" sz="2400" dirty="0"/>
              <a:t>fadeout</a:t>
            </a:r>
            <a:r>
              <a:rPr lang="zh-TW" altLang="en-US" sz="2400" dirty="0"/>
              <a:t> ， 點擊一下即進入購物車詳細清單頁面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7583362" y="2258302"/>
            <a:ext cx="321733" cy="321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1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263" t="14815" r="1667" b="5556"/>
          <a:stretch/>
        </p:blipFill>
        <p:spPr>
          <a:xfrm>
            <a:off x="627985" y="1007530"/>
            <a:ext cx="9049415" cy="4919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01798" y="176533"/>
            <a:ext cx="25886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購物車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橢圓 1"/>
          <p:cNvSpPr/>
          <p:nvPr/>
        </p:nvSpPr>
        <p:spPr>
          <a:xfrm>
            <a:off x="6798734" y="2455332"/>
            <a:ext cx="533400" cy="2362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170334" y="2455332"/>
            <a:ext cx="533400" cy="2362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340944" y="6174604"/>
            <a:ext cx="2186856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點擊才會修改購物車內容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888067" y="6174605"/>
            <a:ext cx="2018954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點擊即重置更改狀態前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929456" y="4545438"/>
            <a:ext cx="2018954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勾</a:t>
            </a:r>
            <a:r>
              <a:rPr lang="zh-TW" altLang="en-US" sz="1400" dirty="0" smtClean="0">
                <a:solidFill>
                  <a:srgbClr val="FF0000"/>
                </a:solidFill>
              </a:rPr>
              <a:t>選欲刪除的產品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948334" y="6174607"/>
            <a:ext cx="2018954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增減欲更改數量的商品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61723" y="6174604"/>
            <a:ext cx="162347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點擊進入結帳頁面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>
            <a:endCxn id="12" idx="1"/>
          </p:cNvCxnSpPr>
          <p:nvPr/>
        </p:nvCxnSpPr>
        <p:spPr>
          <a:xfrm>
            <a:off x="8684856" y="4699326"/>
            <a:ext cx="1244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132402" y="4699330"/>
            <a:ext cx="3273131" cy="1475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14" idx="0"/>
          </p:cNvCxnSpPr>
          <p:nvPr/>
        </p:nvCxnSpPr>
        <p:spPr>
          <a:xfrm>
            <a:off x="6458240" y="4817532"/>
            <a:ext cx="1315222" cy="1357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10" idx="0"/>
          </p:cNvCxnSpPr>
          <p:nvPr/>
        </p:nvCxnSpPr>
        <p:spPr>
          <a:xfrm flipH="1">
            <a:off x="5434372" y="4833678"/>
            <a:ext cx="519889" cy="1340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3149600" y="4828296"/>
            <a:ext cx="2304397" cy="1346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29045" y="5589354"/>
            <a:ext cx="162347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點擊回產品清單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/>
          <p:cNvCxnSpPr>
            <a:endCxn id="26" idx="0"/>
          </p:cNvCxnSpPr>
          <p:nvPr/>
        </p:nvCxnSpPr>
        <p:spPr>
          <a:xfrm>
            <a:off x="1337733" y="4927600"/>
            <a:ext cx="103051" cy="661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9746104" y="1822639"/>
            <a:ext cx="2385657" cy="221599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此頁即帶出購買商品的明細內容，可對購物車內的商品做</a:t>
            </a:r>
            <a:r>
              <a:rPr lang="zh-TW" altLang="en-US" sz="2400" dirty="0" smtClean="0">
                <a:solidFill>
                  <a:srgbClr val="FF0000"/>
                </a:solidFill>
              </a:rPr>
              <a:t>修改</a:t>
            </a:r>
            <a:r>
              <a:rPr lang="zh-TW" altLang="en-US" sz="2400" dirty="0" smtClean="0"/>
              <a:t>或</a:t>
            </a:r>
            <a:r>
              <a:rPr lang="zh-TW" altLang="en-US" sz="2400" dirty="0" smtClean="0">
                <a:solidFill>
                  <a:srgbClr val="FF0000"/>
                </a:solidFill>
              </a:rPr>
              <a:t>刪除</a:t>
            </a:r>
            <a:endParaRPr lang="zh-TW" altLang="en-US" sz="24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57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333" t="12741" r="10348" b="5409"/>
          <a:stretch/>
        </p:blipFill>
        <p:spPr>
          <a:xfrm>
            <a:off x="368278" y="909306"/>
            <a:ext cx="9234864" cy="52682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92742" y="157355"/>
            <a:ext cx="39052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結帳明細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check_out.jsp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8889" t="50000" r="74514" b="40000"/>
          <a:stretch/>
        </p:blipFill>
        <p:spPr>
          <a:xfrm>
            <a:off x="4226061" y="3882103"/>
            <a:ext cx="1519299" cy="1295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32361" t="50000" r="56181" b="41481"/>
          <a:stretch/>
        </p:blipFill>
        <p:spPr>
          <a:xfrm>
            <a:off x="6527799" y="3907503"/>
            <a:ext cx="2520350" cy="1053964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2235375" y="3016430"/>
            <a:ext cx="2683758" cy="971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226061" y="3016430"/>
            <a:ext cx="3122313" cy="971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646902" y="1835276"/>
            <a:ext cx="2385657" cy="34163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此頁除了做出帶出購買商品的明細內容之外，可選擇</a:t>
            </a:r>
            <a:r>
              <a:rPr lang="zh-TW" altLang="en-US" sz="2400" dirty="0" smtClean="0">
                <a:solidFill>
                  <a:srgbClr val="FF0000"/>
                </a:solidFill>
              </a:rPr>
              <a:t>付款方式</a:t>
            </a:r>
            <a:r>
              <a:rPr lang="zh-TW" altLang="en-US" sz="2400" dirty="0" smtClean="0"/>
              <a:t>、</a:t>
            </a:r>
            <a:r>
              <a:rPr lang="zh-TW" altLang="en-US" sz="2400" dirty="0" smtClean="0">
                <a:solidFill>
                  <a:srgbClr val="FF0000"/>
                </a:solidFill>
              </a:rPr>
              <a:t>貨運方式</a:t>
            </a:r>
            <a:r>
              <a:rPr lang="zh-TW" altLang="en-US" sz="2400" dirty="0" smtClean="0"/>
              <a:t>、</a:t>
            </a:r>
            <a:r>
              <a:rPr lang="zh-TW" altLang="en-US" sz="2400" dirty="0" smtClean="0">
                <a:solidFill>
                  <a:srgbClr val="FF0000"/>
                </a:solidFill>
              </a:rPr>
              <a:t>收件人資料</a:t>
            </a:r>
            <a:r>
              <a:rPr lang="zh-TW" altLang="en-US" dirty="0" smtClean="0"/>
              <a:t>；</a:t>
            </a:r>
            <a:r>
              <a:rPr lang="zh-TW" altLang="en-US" sz="2400" dirty="0" smtClean="0"/>
              <a:t>總金額也會依貨運方式的不同自動帶入不同的價格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46067" y="6323951"/>
            <a:ext cx="2018954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點擊進入結帳成功畫面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7037917" y="5713418"/>
            <a:ext cx="1911350" cy="610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68278" y="6427748"/>
            <a:ext cx="162347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點擊回產品清單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1066800" y="5765994"/>
            <a:ext cx="10167" cy="661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182826" y="6427749"/>
            <a:ext cx="1330842" cy="30923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點擊回購物車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2087893" y="5765994"/>
            <a:ext cx="793455" cy="6632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1740773" y="3502115"/>
            <a:ext cx="982133" cy="33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2484620" y="3832315"/>
            <a:ext cx="2080120" cy="2491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4258692" y="6368365"/>
            <a:ext cx="3855055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點擊自動帶入後端資料填入相對應的欄位資料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4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1687</TotalTime>
  <Words>806</Words>
  <Application>Microsoft Office PowerPoint</Application>
  <PresentationFormat>寬螢幕</PresentationFormat>
  <Paragraphs>71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豪騁 徐</dc:creator>
  <cp:lastModifiedBy>豪騁 徐</cp:lastModifiedBy>
  <cp:revision>150</cp:revision>
  <dcterms:created xsi:type="dcterms:W3CDTF">2021-07-13T16:22:06Z</dcterms:created>
  <dcterms:modified xsi:type="dcterms:W3CDTF">2021-07-25T08:50:24Z</dcterms:modified>
</cp:coreProperties>
</file>